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6"/>
  </p:notesMasterIdLst>
  <p:sldIdLst>
    <p:sldId id="312" r:id="rId2"/>
    <p:sldId id="1066" r:id="rId3"/>
    <p:sldId id="256" r:id="rId4"/>
    <p:sldId id="257" r:id="rId5"/>
    <p:sldId id="262" r:id="rId6"/>
    <p:sldId id="263" r:id="rId7"/>
    <p:sldId id="267" r:id="rId8"/>
    <p:sldId id="266" r:id="rId9"/>
    <p:sldId id="261" r:id="rId10"/>
    <p:sldId id="269" r:id="rId11"/>
    <p:sldId id="270" r:id="rId12"/>
    <p:sldId id="258" r:id="rId13"/>
    <p:sldId id="280" r:id="rId14"/>
    <p:sldId id="265" r:id="rId15"/>
    <p:sldId id="268" r:id="rId16"/>
    <p:sldId id="271" r:id="rId17"/>
    <p:sldId id="274" r:id="rId18"/>
    <p:sldId id="281" r:id="rId19"/>
    <p:sldId id="260" r:id="rId20"/>
    <p:sldId id="282" r:id="rId21"/>
    <p:sldId id="272" r:id="rId22"/>
    <p:sldId id="275" r:id="rId23"/>
    <p:sldId id="273" r:id="rId24"/>
    <p:sldId id="353" r:id="rId25"/>
    <p:sldId id="1064" r:id="rId26"/>
    <p:sldId id="286" r:id="rId27"/>
    <p:sldId id="287" r:id="rId28"/>
    <p:sldId id="418" r:id="rId29"/>
    <p:sldId id="276" r:id="rId30"/>
    <p:sldId id="346" r:id="rId31"/>
    <p:sldId id="298" r:id="rId32"/>
    <p:sldId id="277" r:id="rId33"/>
    <p:sldId id="279" r:id="rId34"/>
    <p:sldId id="278" r:id="rId35"/>
    <p:sldId id="422" r:id="rId36"/>
    <p:sldId id="420" r:id="rId37"/>
    <p:sldId id="285" r:id="rId38"/>
    <p:sldId id="299" r:id="rId39"/>
    <p:sldId id="289" r:id="rId40"/>
    <p:sldId id="290" r:id="rId41"/>
    <p:sldId id="291" r:id="rId42"/>
    <p:sldId id="292" r:id="rId43"/>
    <p:sldId id="293" r:id="rId44"/>
    <p:sldId id="294" r:id="rId45"/>
    <p:sldId id="300" r:id="rId46"/>
    <p:sldId id="301" r:id="rId47"/>
    <p:sldId id="302" r:id="rId48"/>
    <p:sldId id="305" r:id="rId49"/>
    <p:sldId id="304" r:id="rId50"/>
    <p:sldId id="437" r:id="rId51"/>
    <p:sldId id="313" r:id="rId52"/>
    <p:sldId id="295" r:id="rId53"/>
    <p:sldId id="306" r:id="rId54"/>
    <p:sldId id="307" r:id="rId55"/>
    <p:sldId id="354" r:id="rId56"/>
    <p:sldId id="308" r:id="rId57"/>
    <p:sldId id="355" r:id="rId58"/>
    <p:sldId id="309" r:id="rId59"/>
    <p:sldId id="314" r:id="rId60"/>
    <p:sldId id="310" r:id="rId61"/>
    <p:sldId id="315" r:id="rId62"/>
    <p:sldId id="316" r:id="rId63"/>
    <p:sldId id="317" r:id="rId64"/>
    <p:sldId id="311" r:id="rId65"/>
    <p:sldId id="320" r:id="rId66"/>
    <p:sldId id="321" r:id="rId67"/>
    <p:sldId id="363" r:id="rId68"/>
    <p:sldId id="364" r:id="rId69"/>
    <p:sldId id="365" r:id="rId70"/>
    <p:sldId id="366" r:id="rId71"/>
    <p:sldId id="367" r:id="rId72"/>
    <p:sldId id="368" r:id="rId73"/>
    <p:sldId id="322" r:id="rId74"/>
    <p:sldId id="330" r:id="rId75"/>
    <p:sldId id="345" r:id="rId76"/>
    <p:sldId id="324" r:id="rId77"/>
    <p:sldId id="323" r:id="rId78"/>
    <p:sldId id="331" r:id="rId79"/>
    <p:sldId id="325" r:id="rId80"/>
    <p:sldId id="326" r:id="rId81"/>
    <p:sldId id="327" r:id="rId82"/>
    <p:sldId id="328" r:id="rId83"/>
    <p:sldId id="329" r:id="rId84"/>
    <p:sldId id="332" r:id="rId85"/>
    <p:sldId id="283" r:id="rId86"/>
    <p:sldId id="333" r:id="rId87"/>
    <p:sldId id="334" r:id="rId88"/>
    <p:sldId id="344" r:id="rId89"/>
    <p:sldId id="343" r:id="rId90"/>
    <p:sldId id="335" r:id="rId91"/>
    <p:sldId id="336" r:id="rId92"/>
    <p:sldId id="337" r:id="rId93"/>
    <p:sldId id="357" r:id="rId94"/>
    <p:sldId id="338" r:id="rId95"/>
    <p:sldId id="340" r:id="rId96"/>
    <p:sldId id="376" r:id="rId97"/>
    <p:sldId id="341" r:id="rId98"/>
    <p:sldId id="339" r:id="rId99"/>
    <p:sldId id="342" r:id="rId100"/>
    <p:sldId id="358" r:id="rId101"/>
    <p:sldId id="369" r:id="rId102"/>
    <p:sldId id="359" r:id="rId103"/>
    <p:sldId id="361" r:id="rId104"/>
    <p:sldId id="379" r:id="rId105"/>
    <p:sldId id="381" r:id="rId106"/>
    <p:sldId id="259" r:id="rId107"/>
    <p:sldId id="383" r:id="rId108"/>
    <p:sldId id="385" r:id="rId109"/>
    <p:sldId id="264" r:id="rId110"/>
    <p:sldId id="386" r:id="rId111"/>
    <p:sldId id="389" r:id="rId112"/>
    <p:sldId id="390" r:id="rId113"/>
    <p:sldId id="391" r:id="rId114"/>
    <p:sldId id="392" r:id="rId115"/>
    <p:sldId id="393" r:id="rId116"/>
    <p:sldId id="394" r:id="rId117"/>
    <p:sldId id="395" r:id="rId118"/>
    <p:sldId id="397" r:id="rId119"/>
    <p:sldId id="284" r:id="rId120"/>
    <p:sldId id="403" r:id="rId121"/>
    <p:sldId id="378" r:id="rId122"/>
    <p:sldId id="416" r:id="rId123"/>
    <p:sldId id="405" r:id="rId124"/>
    <p:sldId id="419" r:id="rId125"/>
    <p:sldId id="424" r:id="rId126"/>
    <p:sldId id="421" r:id="rId127"/>
    <p:sldId id="436" r:id="rId128"/>
    <p:sldId id="425" r:id="rId129"/>
    <p:sldId id="431" r:id="rId130"/>
    <p:sldId id="427" r:id="rId131"/>
    <p:sldId id="429" r:id="rId132"/>
    <p:sldId id="430" r:id="rId133"/>
    <p:sldId id="432" r:id="rId134"/>
    <p:sldId id="435" r:id="rId135"/>
    <p:sldId id="347" r:id="rId136"/>
    <p:sldId id="356" r:id="rId137"/>
    <p:sldId id="349" r:id="rId138"/>
    <p:sldId id="350" r:id="rId139"/>
    <p:sldId id="371" r:id="rId140"/>
    <p:sldId id="372" r:id="rId141"/>
    <p:sldId id="373" r:id="rId142"/>
    <p:sldId id="374" r:id="rId143"/>
    <p:sldId id="415" r:id="rId144"/>
    <p:sldId id="423" r:id="rId145"/>
    <p:sldId id="409" r:id="rId146"/>
    <p:sldId id="404" r:id="rId147"/>
    <p:sldId id="351" r:id="rId148"/>
    <p:sldId id="297" r:id="rId149"/>
    <p:sldId id="410" r:id="rId150"/>
    <p:sldId id="377" r:id="rId151"/>
    <p:sldId id="407" r:id="rId152"/>
    <p:sldId id="438" r:id="rId153"/>
    <p:sldId id="370" r:id="rId154"/>
    <p:sldId id="408" r:id="rId15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2" autoAdjust="0"/>
    <p:restoredTop sz="84506" autoAdjust="0"/>
  </p:normalViewPr>
  <p:slideViewPr>
    <p:cSldViewPr snapToGrid="0">
      <p:cViewPr varScale="1">
        <p:scale>
          <a:sx n="90" d="100"/>
          <a:sy n="90" d="100"/>
        </p:scale>
        <p:origin x="10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21.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nsplash.com/@kadh?utm_content=creditCopyText&amp;utm_medium=referral&amp;utm_source=unsplash"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s://unsplash.com/photos/person-showing-brown-gift-box-IPx7J1n_xUc?utm_content=creditCopyText&amp;utm_medium=referral&amp;utm_source=unsplash"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unsplash.com/@finnhackshaw?utm_content=creditCopyText&amp;utm_medium=referral&amp;utm_source=unsplash" TargetMode="External"/><Relationship Id="rId2" Type="http://schemas.openxmlformats.org/officeDocument/2006/relationships/slide" Target="../slides/slide127.xml"/><Relationship Id="rId1" Type="http://schemas.openxmlformats.org/officeDocument/2006/relationships/notesMaster" Target="../notesMasters/notesMaster1.xml"/><Relationship Id="rId5" Type="http://schemas.openxmlformats.org/officeDocument/2006/relationships/hyperlink" Target="https://asana.com/resources/communication-plan" TargetMode="External"/><Relationship Id="rId4" Type="http://schemas.openxmlformats.org/officeDocument/2006/relationships/hyperlink" Target="https://unsplash.com/photos/white-and-orange-open-led-signage-turned-on-FQgI8AD-BSg?utm_content=creditCopyText&amp;utm_medium=referral&amp;utm_source=unsplash"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asana.com/resources/constructive-criticism"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mikael_k?utm_content=creditCopyText&amp;utm_medium=referral&amp;utm_source=unsplash"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unsplash.com/photos/high-angle-photography-of-group-of-people-sitting-at-chairs-3aVlWP-7bg8?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unsplash.com/@eqacademy?utm_content=creditCopyText&amp;utm_medium=referral&amp;utm_source=unsplash"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unsplash.com/photos/yellow-and-black-no-smoking-sign-MQWc4I9VuTc?utm_content=creditCopyText&amp;utm_medium=referral&amp;utm_source=unsplash" TargetMode="Externa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honza_kahanek?utm_content=creditCopyText&amp;utm_medium=referral&amp;utm_source=unsplash"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unsplash.com/photos/brown-pencil-on-white-book-page-fVUl6kzIvLg?utm_content=creditCopyText&amp;utm_medium=referral&amp;utm_source=unsplash"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42.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53.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estgorilla.com/blog/skills-assessments-and-imposter-syndrome/?utm_term=&amp;utm_campaign=SN+%7C+Dynamic+%7C+T1+%7C+EN&amp;utm_source=google&amp;utm_medium=cpc&amp;hsa_acc=4932434860&amp;hsa_cam=18131062749&amp;hsa_grp=144226140870&amp;hsa_ad=695155846982&amp;hsa_src=g&amp;hsa_tgt=dsa-1456167871416&amp;hsa_kw=&amp;hsa_mt=&amp;hsa_net=adwords&amp;hsa_ver=3&amp;gad_source=1&amp;gclid=Cj0KCQjwpP63BhDYARIsAOQkATaa_AtNotiBAZ8DyJscEYrJQv5bzm7RQ-hDzWt80NzOoPW8HcDyZw4aAutTEALw_wcB"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12</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115</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111398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118</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120</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123</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Photo by </a:t>
            </a:r>
            <a:r>
              <a:rPr lang="de-DE" dirty="0">
                <a:hlinkClick r:id="rId3"/>
              </a:rPr>
              <a:t>Kira auf der Heide</a:t>
            </a:r>
            <a:r>
              <a:rPr lang="de-DE" dirty="0"/>
              <a:t> on </a:t>
            </a:r>
            <a:r>
              <a:rPr lang="de-DE" dirty="0">
                <a:hlinkClick r:id="rId4"/>
              </a:rPr>
              <a:t>Unsplash</a:t>
            </a:r>
            <a:r>
              <a:rPr lang="de-DE" dirty="0"/>
              <a:t> </a:t>
            </a:r>
          </a:p>
          <a:p>
            <a:r>
              <a:rPr lang="de-DE" dirty="0"/>
              <a:t>Accepting a compliment is like getting a gift, </a:t>
            </a:r>
          </a:p>
          <a:p>
            <a:r>
              <a:rPr lang="de-DE" dirty="0"/>
              <a:t>I do not find it easy accept, I‘m learning to slowly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30217729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34456322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people to open and honest about how they feel, more people probably feel the same way</a:t>
            </a:r>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15905041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Finn </a:t>
            </a:r>
            <a:r>
              <a:rPr lang="en-US" dirty="0" err="1">
                <a:hlinkClick r:id="rId3"/>
              </a:rPr>
              <a:t>Hackshaw</a:t>
            </a:r>
            <a:r>
              <a:rPr lang="en-US" dirty="0"/>
              <a:t> on </a:t>
            </a:r>
            <a:r>
              <a:rPr lang="en-US" dirty="0" err="1">
                <a:hlinkClick r:id="rId4"/>
              </a:rPr>
              <a:t>Unsplash</a:t>
            </a:r>
            <a:r>
              <a:rPr lang="en-US" dirty="0"/>
              <a:t> </a:t>
            </a:r>
          </a:p>
          <a:p>
            <a:pPr algn="l" fontAlgn="auto"/>
            <a:r>
              <a:rPr lang="en-US" b="0" i="0" dirty="0">
                <a:effectLst/>
                <a:latin typeface="TWK Lausanne"/>
              </a:rPr>
              <a:t> Foster open communication</a:t>
            </a:r>
          </a:p>
          <a:p>
            <a:pPr algn="l" fontAlgn="auto"/>
            <a:r>
              <a:rPr lang="en-US" b="0" i="0" dirty="0">
                <a:solidFill>
                  <a:srgbClr val="2A2B2C"/>
                </a:solidFill>
                <a:effectLst/>
                <a:latin typeface="TWK Lausanne"/>
              </a:rPr>
              <a:t>It can be intimidating if team members don’t know where to ask questions or who to approach. Without a clear sense of team and communication norms, team members can have a hard time overcoming that initial hurdle. This uncertainty can fuel impostor feelings and make individuals feel like they don't belong.</a:t>
            </a:r>
          </a:p>
          <a:p>
            <a:pPr algn="l" fontAlgn="auto"/>
            <a:r>
              <a:rPr lang="en-US" b="0" i="0" dirty="0">
                <a:solidFill>
                  <a:srgbClr val="2A2B2C"/>
                </a:solidFill>
                <a:effectLst/>
                <a:latin typeface="TWK Lausanne"/>
              </a:rPr>
              <a:t>To help, managers can set up a time to sit with team members and answer any questions they have. For example, make sure to cover:</a:t>
            </a:r>
          </a:p>
          <a:p>
            <a:pPr algn="l" fontAlgn="auto">
              <a:buFont typeface="Arial" panose="020B0604020202020204" pitchFamily="34" charset="0"/>
              <a:buChar char="•"/>
            </a:pPr>
            <a:r>
              <a:rPr lang="en-US" b="0" i="0" dirty="0">
                <a:solidFill>
                  <a:srgbClr val="646F79"/>
                </a:solidFill>
                <a:effectLst/>
                <a:latin typeface="TWK Lausanne"/>
              </a:rPr>
              <a:t>Which tool to use when?</a:t>
            </a:r>
          </a:p>
          <a:p>
            <a:pPr algn="l" fontAlgn="auto">
              <a:buFont typeface="Arial" panose="020B0604020202020204" pitchFamily="34" charset="0"/>
              <a:buChar char="•"/>
            </a:pPr>
            <a:r>
              <a:rPr lang="en-US" b="0" i="0" dirty="0">
                <a:solidFill>
                  <a:srgbClr val="646F79"/>
                </a:solidFill>
                <a:effectLst/>
                <a:latin typeface="TWK Lausanne"/>
              </a:rPr>
              <a:t>Who should they go to if they have questions?</a:t>
            </a:r>
          </a:p>
          <a:p>
            <a:pPr algn="l" fontAlgn="auto">
              <a:buFont typeface="Arial" panose="020B0604020202020204" pitchFamily="34" charset="0"/>
              <a:buChar char="•"/>
            </a:pPr>
            <a:r>
              <a:rPr lang="en-US" b="0" i="0" dirty="0">
                <a:solidFill>
                  <a:srgbClr val="646F79"/>
                </a:solidFill>
                <a:effectLst/>
                <a:latin typeface="TWK Lausanne"/>
              </a:rPr>
              <a:t>Team conventions for things like asking questions during meetings</a:t>
            </a:r>
          </a:p>
          <a:p>
            <a:pPr algn="l" fontAlgn="auto"/>
            <a:r>
              <a:rPr lang="en-US" b="0" i="0" dirty="0">
                <a:solidFill>
                  <a:srgbClr val="2A2B2C"/>
                </a:solidFill>
                <a:effectLst/>
                <a:latin typeface="TWK Lausanne"/>
              </a:rPr>
              <a:t>A </a:t>
            </a:r>
            <a:r>
              <a:rPr lang="en-US" b="0" i="0" dirty="0">
                <a:solidFill>
                  <a:srgbClr val="2A2B2C"/>
                </a:solidFill>
                <a:effectLst/>
                <a:latin typeface="inherit"/>
                <a:hlinkClick r:id="rId5"/>
              </a:rPr>
              <a:t>communication plan</a:t>
            </a:r>
            <a:r>
              <a:rPr lang="en-US" b="0" i="0" dirty="0">
                <a:solidFill>
                  <a:srgbClr val="2A2B2C"/>
                </a:solidFill>
                <a:effectLst/>
                <a:latin typeface="TWK Lausanne"/>
              </a:rPr>
              <a:t> reduces the guesswork and lowers the barrier to entry for easier communication.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454120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Empathy – let them know its ok</a:t>
            </a:r>
          </a:p>
          <a:p>
            <a:r>
              <a:rPr lang="en-US" dirty="0"/>
              <a:t>Demonstrate empathy and understanding when team members express feelings of inadequacy. Let them know that these feelings are normal and that you value their contributions.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18558853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Positive Reinforcement:</a:t>
            </a:r>
            <a:r>
              <a:rPr lang="en-US" dirty="0"/>
              <a:t> Provide regular, positive feedback to acknowledge your team's accomplishments. This can help boost their confidence and counteract negative self-talk. </a:t>
            </a:r>
          </a:p>
          <a:p>
            <a:pPr algn="l" fontAlgn="auto"/>
            <a:r>
              <a:rPr lang="en-US" b="1" i="0" dirty="0">
                <a:effectLst/>
                <a:latin typeface="TWK Lausanne"/>
              </a:rPr>
              <a:t>Share feedback early and often</a:t>
            </a:r>
          </a:p>
          <a:p>
            <a:pPr algn="l" fontAlgn="auto"/>
            <a:r>
              <a:rPr lang="en-US" b="0" i="0" dirty="0">
                <a:solidFill>
                  <a:srgbClr val="2A2B2C"/>
                </a:solidFill>
                <a:effectLst/>
                <a:latin typeface="TWK Lausanne"/>
              </a:rPr>
              <a:t>More often than not, imposter syndrome isn’t based on the reality of a team member’s situation. Sometimes, feedback—both positive and </a:t>
            </a:r>
            <a:r>
              <a:rPr lang="en-US" b="0" i="0" dirty="0">
                <a:solidFill>
                  <a:srgbClr val="2A2B2C"/>
                </a:solidFill>
                <a:effectLst/>
                <a:latin typeface="inherit"/>
                <a:hlinkClick r:id="rId3"/>
              </a:rPr>
              <a:t>constructive</a:t>
            </a:r>
            <a:r>
              <a:rPr lang="en-US" b="0" i="0" dirty="0">
                <a:solidFill>
                  <a:srgbClr val="2A2B2C"/>
                </a:solidFill>
                <a:effectLst/>
                <a:latin typeface="TWK Lausanne"/>
              </a:rPr>
              <a:t>—helps team members get a better sense of how they’re doing.</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7590335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Kristenson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5250122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Larissa </a:t>
            </a:r>
            <a:r>
              <a:rPr lang="en-US" dirty="0" err="1">
                <a:hlinkClick r:id="rId3"/>
              </a:rPr>
              <a:t>Gies</a:t>
            </a:r>
            <a:r>
              <a:rPr lang="en-US" dirty="0"/>
              <a:t> on </a:t>
            </a:r>
            <a:r>
              <a:rPr lang="en-US" dirty="0" err="1">
                <a:hlinkClick r:id="rId4"/>
              </a:rPr>
              <a:t>Unsplash</a:t>
            </a:r>
            <a:r>
              <a:rPr lang="en-US" dirty="0"/>
              <a:t> </a:t>
            </a:r>
          </a:p>
          <a:p>
            <a:pPr algn="l" fontAlgn="auto"/>
            <a:r>
              <a:rPr lang="en-US" b="1" i="0" dirty="0">
                <a:effectLst/>
                <a:latin typeface="TWK Lausanne"/>
              </a:rPr>
              <a:t>Check in frequently </a:t>
            </a:r>
          </a:p>
          <a:p>
            <a:pPr algn="l" fontAlgn="auto"/>
            <a:r>
              <a:rPr lang="en-US" b="0" i="0" dirty="0">
                <a:solidFill>
                  <a:srgbClr val="2A2B2C"/>
                </a:solidFill>
                <a:effectLst/>
                <a:latin typeface="TWK Lausanne"/>
              </a:rPr>
              <a:t>Consider implementing a check-in during your 1:1 meetings, offering a place for the team member to share how they’re doing. When managers are transparent about their personal experiences, it encourages team members to do the same.</a:t>
            </a:r>
          </a:p>
          <a:p>
            <a:endParaRPr lang="en-US" dirty="0"/>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3301941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Jan </a:t>
            </a:r>
            <a:r>
              <a:rPr lang="en-US" dirty="0" err="1">
                <a:hlinkClick r:id="rId3"/>
              </a:rPr>
              <a:t>Kahánek</a:t>
            </a:r>
            <a:r>
              <a:rPr lang="en-US" dirty="0"/>
              <a:t> on </a:t>
            </a:r>
            <a:r>
              <a:rPr lang="en-US" dirty="0" err="1">
                <a:hlinkClick r:id="rId4"/>
              </a:rPr>
              <a:t>Unsplash</a:t>
            </a:r>
            <a:r>
              <a:rPr lang="en-US" dirty="0"/>
              <a:t> </a:t>
            </a:r>
          </a:p>
          <a:p>
            <a:r>
              <a:rPr lang="en-US" dirty="0"/>
              <a:t>Encourage them to keep the library of facts </a:t>
            </a:r>
            <a:r>
              <a:rPr lang="en-US" dirty="0" err="1"/>
              <a:t>eg</a:t>
            </a:r>
            <a:r>
              <a:rPr lang="en-US" dirty="0"/>
              <a:t> positive feed back things they did well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35532257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sydney</a:t>
            </a:r>
            <a:r>
              <a:rPr lang="en-US" dirty="0">
                <a:hlinkClick r:id="rId3"/>
              </a:rPr>
              <a:t> Rae</a:t>
            </a:r>
            <a:r>
              <a:rPr lang="en-US" dirty="0"/>
              <a:t> on </a:t>
            </a:r>
            <a:r>
              <a:rPr lang="en-US" dirty="0" err="1">
                <a:hlinkClick r:id="rId4"/>
              </a:rPr>
              <a:t>Unsplash</a:t>
            </a:r>
            <a:r>
              <a:rPr lang="en-US" dirty="0"/>
              <a:t> </a:t>
            </a:r>
          </a:p>
          <a:p>
            <a:r>
              <a:rPr lang="en-US" dirty="0"/>
              <a:t>Self care</a:t>
            </a:r>
          </a:p>
          <a:p>
            <a:r>
              <a:rPr lang="en-US" dirty="0"/>
              <a:t>Encourage employees to look after themselves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134</a:t>
            </a:fld>
            <a:endParaRPr lang="en-GB"/>
          </a:p>
        </p:txBody>
      </p:sp>
    </p:spTree>
    <p:extLst>
      <p:ext uri="{BB962C8B-B14F-4D97-AF65-F5344CB8AC3E}">
        <p14:creationId xmlns:p14="http://schemas.microsoft.com/office/powerpoint/2010/main" val="29399095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138</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140</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141</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142</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143</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144</a:t>
            </a:fld>
            <a:endParaRPr lang="en-GB"/>
          </a:p>
        </p:txBody>
      </p:sp>
    </p:spTree>
    <p:extLst>
      <p:ext uri="{BB962C8B-B14F-4D97-AF65-F5344CB8AC3E}">
        <p14:creationId xmlns:p14="http://schemas.microsoft.com/office/powerpoint/2010/main" val="34544195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145</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146</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147</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148</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final thoughts </a:t>
            </a:r>
          </a:p>
        </p:txBody>
      </p:sp>
      <p:sp>
        <p:nvSpPr>
          <p:cNvPr id="4" name="Slide Number Placeholder 3"/>
          <p:cNvSpPr>
            <a:spLocks noGrp="1"/>
          </p:cNvSpPr>
          <p:nvPr>
            <p:ph type="sldNum" sz="quarter" idx="5"/>
          </p:nvPr>
        </p:nvSpPr>
        <p:spPr/>
        <p:txBody>
          <a:bodyPr/>
          <a:lstStyle/>
          <a:p>
            <a:fld id="{90B8BF63-7686-493A-8B6E-EE88A0F21868}" type="slidenum">
              <a:rPr lang="en-GB" smtClean="0"/>
              <a:t>152</a:t>
            </a:fld>
            <a:endParaRPr lang="en-GB"/>
          </a:p>
        </p:txBody>
      </p:sp>
    </p:spTree>
    <p:extLst>
      <p:ext uri="{BB962C8B-B14F-4D97-AF65-F5344CB8AC3E}">
        <p14:creationId xmlns:p14="http://schemas.microsoft.com/office/powerpoint/2010/main" val="2614254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153</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154</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18</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23</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4</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4FD2E09-072C-B746-994E-E046AF286656}" type="slidenum">
              <a:rPr lang="en-US" smtClean="0"/>
              <a:t>26</a:t>
            </a:fld>
            <a:endParaRPr lang="en-US"/>
          </a:p>
        </p:txBody>
      </p:sp>
    </p:spTree>
    <p:extLst>
      <p:ext uri="{BB962C8B-B14F-4D97-AF65-F5344CB8AC3E}">
        <p14:creationId xmlns:p14="http://schemas.microsoft.com/office/powerpoint/2010/main" val="369605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4FD2E09-072C-B746-994E-E046AF286656}" type="slidenum">
              <a:rPr lang="en-US" smtClean="0"/>
              <a:t>27</a:t>
            </a:fld>
            <a:endParaRPr lang="en-US"/>
          </a:p>
        </p:txBody>
      </p:sp>
    </p:spTree>
    <p:extLst>
      <p:ext uri="{BB962C8B-B14F-4D97-AF65-F5344CB8AC3E}">
        <p14:creationId xmlns:p14="http://schemas.microsoft.com/office/powerpoint/2010/main" val="539101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2241477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355717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5</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coined by </a:t>
            </a:r>
            <a:r>
              <a:rPr lang="en-US" b="0" i="0" dirty="0">
                <a:solidFill>
                  <a:srgbClr val="202122"/>
                </a:solidFill>
                <a:effectLst/>
                <a:highlight>
                  <a:srgbClr val="FFFFFF"/>
                </a:highlight>
                <a:latin typeface="Arial" panose="020B0604020202020204" pitchFamily="34" charset="0"/>
              </a:rPr>
              <a:t>Pauline R. </a:t>
            </a:r>
            <a:r>
              <a:rPr lang="en-US" b="0" i="0" dirty="0" err="1">
                <a:solidFill>
                  <a:srgbClr val="202122"/>
                </a:solidFill>
                <a:effectLst/>
                <a:highlight>
                  <a:srgbClr val="FFFFFF"/>
                </a:highlight>
                <a:latin typeface="Arial" panose="020B0604020202020204" pitchFamily="34" charset="0"/>
              </a:rPr>
              <a:t>Clance</a:t>
            </a:r>
            <a:r>
              <a:rPr lang="en-US" b="0" i="0" dirty="0">
                <a:solidFill>
                  <a:srgbClr val="202122"/>
                </a:solidFill>
                <a:effectLst/>
                <a:highlight>
                  <a:srgbClr val="FFFFFF"/>
                </a:highlight>
                <a:latin typeface="Arial" panose="020B0604020202020204" pitchFamily="34" charset="0"/>
              </a:rPr>
              <a:t> and Suzanne A. </a:t>
            </a:r>
            <a:r>
              <a:rPr lang="en-US" b="0" i="0" dirty="0" err="1">
                <a:solidFill>
                  <a:srgbClr val="202122"/>
                </a:solidFill>
                <a:effectLst/>
                <a:highlight>
                  <a:srgbClr val="FFFFFF"/>
                </a:highlight>
                <a:latin typeface="Arial" panose="020B0604020202020204" pitchFamily="34" charset="0"/>
              </a:rPr>
              <a:t>Imes</a:t>
            </a:r>
            <a:r>
              <a:rPr lang="en-US" b="0" i="0" dirty="0">
                <a:solidFill>
                  <a:srgbClr val="202122"/>
                </a:solidFill>
                <a:effectLst/>
                <a:highlight>
                  <a:srgbClr val="FFFFFF"/>
                </a:highlight>
                <a:latin typeface="Arial" panose="020B0604020202020204" pitchFamily="34" charset="0"/>
              </a:rPr>
              <a:t>.</a:t>
            </a:r>
            <a:endParaRPr lang="en-GB" dirty="0"/>
          </a:p>
          <a:p>
            <a:r>
              <a:rPr lang="en-US" b="0" i="0" dirty="0">
                <a:solidFill>
                  <a:srgbClr val="202122"/>
                </a:solidFill>
                <a:effectLst/>
                <a:highlight>
                  <a:srgbClr val="FFFFFF"/>
                </a:highlight>
                <a:latin typeface="Arial" panose="020B0604020202020204" pitchFamily="34" charset="0"/>
              </a:rPr>
              <a:t> "The Impostor Phenomenon in High Achieving Women: Dynamics and Therapeutic Intervention“</a:t>
            </a:r>
          </a:p>
          <a:p>
            <a:r>
              <a:rPr lang="en-US" b="0" i="0" dirty="0">
                <a:solidFill>
                  <a:srgbClr val="202122"/>
                </a:solidFill>
                <a:effectLst/>
                <a:highlight>
                  <a:srgbClr val="FFFFFF"/>
                </a:highlight>
                <a:latin typeface="Arial" panose="020B0604020202020204" pitchFamily="34" charset="0"/>
              </a:rPr>
              <a:t>.</a:t>
            </a:r>
            <a:r>
              <a:rPr lang="en-GB" dirty="0"/>
              <a:t>Found both shared that despite academic success had feeling of self-doubt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43</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6</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Skills assessments and impostor syndrome – TG (testgorilla.com)</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3557816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http://davidtennantontwitter.blogspot.com/2019/05/0526ST.html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a:t>
            </a:r>
            <a:r>
              <a:rPr lang="en-GB" dirty="0" err="1"/>
              <a:t>tiem</a:t>
            </a:r>
            <a:r>
              <a:rPr lang="en-GB" dirty="0"/>
              <a:t>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69</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71</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97</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98</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99</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100</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101</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102</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103</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11</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104</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112</a:t>
            </a:fld>
            <a:endParaRPr lang="en-GB"/>
          </a:p>
        </p:txBody>
      </p:sp>
    </p:spTree>
    <p:extLst>
      <p:ext uri="{BB962C8B-B14F-4D97-AF65-F5344CB8AC3E}">
        <p14:creationId xmlns:p14="http://schemas.microsoft.com/office/powerpoint/2010/main" val="14861691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114</a:t>
            </a:fld>
            <a:endParaRPr lang="en-GB"/>
          </a:p>
        </p:txBody>
      </p:sp>
    </p:spTree>
    <p:extLst>
      <p:ext uri="{BB962C8B-B14F-4D97-AF65-F5344CB8AC3E}">
        <p14:creationId xmlns:p14="http://schemas.microsoft.com/office/powerpoint/2010/main" val="5602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D758A4A-602B-9F46-BCDA-E75145D85522}"/>
              </a:ext>
            </a:extLst>
          </p:cNvPr>
          <p:cNvSpPr>
            <a:spLocks noGrp="1"/>
          </p:cNvSpPr>
          <p:nvPr>
            <p:ph type="dt" sz="half" idx="10"/>
          </p:nvPr>
        </p:nvSpPr>
        <p:spPr/>
        <p:txBody>
          <a:bodyPr/>
          <a:lstStyle/>
          <a:p>
            <a:fld id="{E3D2B3A3-464B-6B4B-98C9-882832127905}" type="datetime1">
              <a:rPr lang="en-US" smtClean="0"/>
              <a:t>10/9/2024</a:t>
            </a:fld>
            <a:endParaRPr lang="en-US"/>
          </a:p>
        </p:txBody>
      </p:sp>
      <p:sp>
        <p:nvSpPr>
          <p:cNvPr id="6" name="Footer Placeholder 5">
            <a:extLst>
              <a:ext uri="{FF2B5EF4-FFF2-40B4-BE49-F238E27FC236}">
                <a16:creationId xmlns:a16="http://schemas.microsoft.com/office/drawing/2014/main" id="{F0D35858-31C3-1D47-846B-80B423D5E6AC}"/>
              </a:ext>
            </a:extLst>
          </p:cNvPr>
          <p:cNvSpPr>
            <a:spLocks noGrp="1"/>
          </p:cNvSpPr>
          <p:nvPr>
            <p:ph type="ftr" sz="quarter" idx="11"/>
          </p:nvPr>
        </p:nvSpPr>
        <p:spPr/>
        <p:txBody>
          <a:bodyPr/>
          <a:lstStyle>
            <a:lvl1pPr>
              <a:defRPr/>
            </a:lvl1pPr>
          </a:lstStyle>
          <a:p>
            <a:r>
              <a:rPr lang="en-US" dirty="0"/>
              <a:t>dataMinds Connect 2019</a:t>
            </a:r>
          </a:p>
        </p:txBody>
      </p:sp>
      <p:sp>
        <p:nvSpPr>
          <p:cNvPr id="7" name="Slide Number Placeholder 6">
            <a:extLst>
              <a:ext uri="{FF2B5EF4-FFF2-40B4-BE49-F238E27FC236}">
                <a16:creationId xmlns:a16="http://schemas.microsoft.com/office/drawing/2014/main" id="{E9204DC2-3413-3548-8CF8-C5C663E9BB39}"/>
              </a:ext>
            </a:extLst>
          </p:cNvPr>
          <p:cNvSpPr>
            <a:spLocks noGrp="1"/>
          </p:cNvSpPr>
          <p:nvPr>
            <p:ph type="sldNum" sz="quarter" idx="12"/>
          </p:nvPr>
        </p:nvSpPr>
        <p:spPr/>
        <p:txBody>
          <a:bodyPr/>
          <a:lstStyle/>
          <a:p>
            <a:fld id="{C0B2EF14-4A5E-9745-A203-CFD06475368E}" type="slidenum">
              <a:rPr lang="en-US" smtClean="0"/>
              <a:t>‹#›</a:t>
            </a:fld>
            <a:endParaRPr lang="en-US"/>
          </a:p>
        </p:txBody>
      </p:sp>
      <p:sp>
        <p:nvSpPr>
          <p:cNvPr id="10" name="Picture Placeholder 2">
            <a:extLst>
              <a:ext uri="{FF2B5EF4-FFF2-40B4-BE49-F238E27FC236}">
                <a16:creationId xmlns:a16="http://schemas.microsoft.com/office/drawing/2014/main" id="{59507F9A-98FE-9840-8666-8F444E9976E2}"/>
              </a:ext>
            </a:extLst>
          </p:cNvPr>
          <p:cNvSpPr>
            <a:spLocks noGrp="1"/>
          </p:cNvSpPr>
          <p:nvPr>
            <p:ph type="pic" idx="14"/>
          </p:nvPr>
        </p:nvSpPr>
        <p:spPr>
          <a:xfrm>
            <a:off x="836612" y="534210"/>
            <a:ext cx="10515599" cy="5745984"/>
          </a:xfrm>
          <a:effectLst>
            <a:outerShdw blurRad="139700" dist="38100" dir="2700000" algn="tl" rotWithShape="0">
              <a:schemeClr val="bg2">
                <a:lumMod val="50000"/>
                <a:alpha val="40000"/>
              </a:scheme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247794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04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02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09/10/2024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09/10/2024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09/10/2024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09/10/2024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11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78.svg"/><Relationship Id="rId4" Type="http://schemas.openxmlformats.org/officeDocument/2006/relationships/image" Target="../media/image77.png"/></Relationships>
</file>

<file path=ppt/slides/_rels/slide126.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1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67.svg"/></Relationships>
</file>

<file path=ppt/slides/_rels/slide13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1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05.svg"/><Relationship Id="rId4" Type="http://schemas.openxmlformats.org/officeDocument/2006/relationships/image" Target="../media/image104.png"/></Relationships>
</file>

<file path=ppt/slides/_rels/slide14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14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1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14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78.svg"/><Relationship Id="rId4" Type="http://schemas.openxmlformats.org/officeDocument/2006/relationships/image" Target="../media/image77.png"/></Relationships>
</file>

<file path=ppt/slides/_rels/slide1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5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jpe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jpeg"/><Relationship Id="rId2" Type="http://schemas.openxmlformats.org/officeDocument/2006/relationships/notesSlide" Target="../notesSlides/notesSlide20.xml"/><Relationship Id="rId16" Type="http://schemas.openxmlformats.org/officeDocument/2006/relationships/image" Target="../media/image43.jpeg"/><Relationship Id="rId20" Type="http://schemas.openxmlformats.org/officeDocument/2006/relationships/image" Target="../media/image47.jpe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jpe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67.svg"/></Relationships>
</file>

<file path=ppt/slides/_rels/slide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8.sv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67.svg"/></Relationships>
</file>

<file path=ppt/slides/_rels/slide5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05.sv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0" y="2105561"/>
            <a:ext cx="12192000" cy="2646878"/>
          </a:xfrm>
          <a:prstGeom prst="rect">
            <a:avLst/>
          </a:prstGeom>
          <a:noFill/>
        </p:spPr>
        <p:txBody>
          <a:bodyPr wrap="squar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Be genuine</a:t>
            </a:r>
            <a:r>
              <a:rPr lang="en-US" sz="16600" dirty="0">
                <a:ln w="0"/>
                <a:effectLst>
                  <a:outerShdw blurRad="38100" dist="19050" dir="2700000" algn="tl" rotWithShape="0">
                    <a:schemeClr val="dk1">
                      <a:alpha val="40000"/>
                    </a:schemeClr>
                  </a:outerShdw>
                </a:effectLst>
              </a:rPr>
              <a:t> </a:t>
            </a:r>
            <a:endParaRPr lang="en-US" sz="16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4B559-E8A6-DE01-57D9-AF057436C0F5}"/>
              </a:ext>
            </a:extLst>
          </p:cNvPr>
          <p:cNvSpPr/>
          <p:nvPr/>
        </p:nvSpPr>
        <p:spPr>
          <a:xfrm>
            <a:off x="3625028" y="2105561"/>
            <a:ext cx="5088251"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But…</a:t>
            </a:r>
          </a:p>
        </p:txBody>
      </p:sp>
    </p:spTree>
    <p:extLst>
      <p:ext uri="{BB962C8B-B14F-4D97-AF65-F5344CB8AC3E}">
        <p14:creationId xmlns:p14="http://schemas.microsoft.com/office/powerpoint/2010/main" val="14976871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box&#10;&#10;Description automatically generated">
            <a:extLst>
              <a:ext uri="{FF2B5EF4-FFF2-40B4-BE49-F238E27FC236}">
                <a16:creationId xmlns:a16="http://schemas.microsoft.com/office/drawing/2014/main" id="{DCF2C82E-D981-24BE-EEB0-F61013CB1B5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55095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3117674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ears">
            <a:extLst>
              <a:ext uri="{FF2B5EF4-FFF2-40B4-BE49-F238E27FC236}">
                <a16:creationId xmlns:a16="http://schemas.microsoft.com/office/drawing/2014/main" id="{ACB06D44-904C-9F48-0423-02BF5DD7EDD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337910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eon sign with a circle of orange lights&#10;&#10;Description automatically generated">
            <a:extLst>
              <a:ext uri="{FF2B5EF4-FFF2-40B4-BE49-F238E27FC236}">
                <a16:creationId xmlns:a16="http://schemas.microsoft.com/office/drawing/2014/main" id="{5E101ED1-9484-EF95-1B84-7E8DEC83C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208429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giving presentation">
            <a:extLst>
              <a:ext uri="{FF2B5EF4-FFF2-40B4-BE49-F238E27FC236}">
                <a16:creationId xmlns:a16="http://schemas.microsoft.com/office/drawing/2014/main" id="{7714AF8C-75EC-7EE7-C27B-0BFF7549F4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75891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 notification icons">
            <a:extLst>
              <a:ext uri="{FF2B5EF4-FFF2-40B4-BE49-F238E27FC236}">
                <a16:creationId xmlns:a16="http://schemas.microsoft.com/office/drawing/2014/main" id="{EC88E56D-C12C-C3BA-0F87-384D751F22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51550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in a lecture hall&#10;&#10;Description automatically generated">
            <a:extLst>
              <a:ext uri="{FF2B5EF4-FFF2-40B4-BE49-F238E27FC236}">
                <a16:creationId xmlns:a16="http://schemas.microsoft.com/office/drawing/2014/main" id="{312EE1F8-188F-D40D-D1B0-2507EAB0C0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975758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women sitting at a table&#10;&#10;Description automatically generated">
            <a:extLst>
              <a:ext uri="{FF2B5EF4-FFF2-40B4-BE49-F238E27FC236}">
                <a16:creationId xmlns:a16="http://schemas.microsoft.com/office/drawing/2014/main" id="{991289C4-6A5B-F71D-3684-4C0982A886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2991" y="0"/>
            <a:ext cx="10286018" cy="6858000"/>
          </a:xfrm>
          <a:prstGeom prst="rect">
            <a:avLst/>
          </a:prstGeom>
        </p:spPr>
      </p:pic>
    </p:spTree>
    <p:extLst>
      <p:ext uri="{BB962C8B-B14F-4D97-AF65-F5344CB8AC3E}">
        <p14:creationId xmlns:p14="http://schemas.microsoft.com/office/powerpoint/2010/main" val="3883208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yellow sign with a person on it&#10;&#10;Description automatically generated">
            <a:extLst>
              <a:ext uri="{FF2B5EF4-FFF2-40B4-BE49-F238E27FC236}">
                <a16:creationId xmlns:a16="http://schemas.microsoft.com/office/drawing/2014/main" id="{E08DD415-C854-AF96-5AE2-0BD557A1D8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854560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ncil on a notebook&#10;&#10;Description automatically generated">
            <a:extLst>
              <a:ext uri="{FF2B5EF4-FFF2-40B4-BE49-F238E27FC236}">
                <a16:creationId xmlns:a16="http://schemas.microsoft.com/office/drawing/2014/main" id="{0E175C7F-DD24-5F74-6D16-C714E0100A9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492715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alk writing on the ground&#10;&#10;Description automatically generated">
            <a:extLst>
              <a:ext uri="{FF2B5EF4-FFF2-40B4-BE49-F238E27FC236}">
                <a16:creationId xmlns:a16="http://schemas.microsoft.com/office/drawing/2014/main" id="{FEF07ED0-DC62-D376-1E04-C45E07A28C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368480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24199377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rn paper two">
            <a:extLst>
              <a:ext uri="{FF2B5EF4-FFF2-40B4-BE49-F238E27FC236}">
                <a16:creationId xmlns:a16="http://schemas.microsoft.com/office/drawing/2014/main" id="{57778C60-51A4-6F59-B85A-E2CC0F8BD7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490" y="0"/>
            <a:ext cx="10291020" cy="6858000"/>
          </a:xfrm>
          <a:prstGeom prst="rect">
            <a:avLst/>
          </a:prstGeom>
        </p:spPr>
      </p:pic>
    </p:spTree>
    <p:extLst>
      <p:ext uri="{BB962C8B-B14F-4D97-AF65-F5344CB8AC3E}">
        <p14:creationId xmlns:p14="http://schemas.microsoft.com/office/powerpoint/2010/main" val="27834987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C4D98-2FA7-604C-3A26-5977F13F30FD}"/>
              </a:ext>
            </a:extLst>
          </p:cNvPr>
          <p:cNvSpPr txBox="1"/>
          <p:nvPr/>
        </p:nvSpPr>
        <p:spPr>
          <a:xfrm>
            <a:off x="0" y="1072665"/>
            <a:ext cx="12192000" cy="5324535"/>
          </a:xfrm>
          <a:prstGeom prst="rect">
            <a:avLst/>
          </a:prstGeom>
          <a:noFill/>
        </p:spPr>
        <p:txBody>
          <a:bodyPr wrap="square">
            <a:spAutoFit/>
          </a:bodyPr>
          <a:lstStyle/>
          <a:p>
            <a:pPr algn="ctr"/>
            <a:r>
              <a:rPr lang="en-GB" sz="17000" b="0" cap="none" spc="0" dirty="0">
                <a:ln w="0"/>
                <a:solidFill>
                  <a:srgbClr val="0070C0"/>
                </a:solidFill>
                <a:effectLst>
                  <a:outerShdw blurRad="38100" dist="25400" dir="5400000" algn="ctr" rotWithShape="0">
                    <a:srgbClr val="6E747A">
                      <a:alpha val="43000"/>
                    </a:srgbClr>
                  </a:outerShdw>
                </a:effectLst>
              </a:rPr>
              <a:t>#Fcuk</a:t>
            </a:r>
          </a:p>
          <a:p>
            <a:pPr algn="ctr"/>
            <a:r>
              <a:rPr lang="en-GB" sz="17000" b="0" cap="none" spc="0" dirty="0">
                <a:ln w="0"/>
                <a:solidFill>
                  <a:srgbClr val="0070C0"/>
                </a:solidFill>
                <a:effectLst>
                  <a:outerShdw blurRad="38100" dist="25400" dir="5400000" algn="ctr" rotWithShape="0">
                    <a:srgbClr val="6E747A">
                      <a:alpha val="43000"/>
                    </a:srgbClr>
                  </a:outerShdw>
                </a:effectLst>
              </a:rPr>
              <a:t>Cancer</a:t>
            </a:r>
          </a:p>
        </p:txBody>
      </p:sp>
    </p:spTree>
    <p:extLst>
      <p:ext uri="{BB962C8B-B14F-4D97-AF65-F5344CB8AC3E}">
        <p14:creationId xmlns:p14="http://schemas.microsoft.com/office/powerpoint/2010/main" val="164130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A35408E-050D-2623-CE9F-ABEA31B48B0E}"/>
              </a:ext>
            </a:extLst>
          </p:cNvPr>
          <p:cNvCxnSpPr>
            <a:cxnSpLocks/>
          </p:cNvCxnSpPr>
          <p:nvPr/>
        </p:nvCxnSpPr>
        <p:spPr>
          <a:xfrm>
            <a:off x="1332752" y="2988871"/>
            <a:ext cx="93292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F9DF-FA85-7CC4-6379-30228528A0A2}"/>
              </a:ext>
            </a:extLst>
          </p:cNvPr>
          <p:cNvSpPr/>
          <p:nvPr/>
        </p:nvSpPr>
        <p:spPr>
          <a:xfrm>
            <a:off x="1332752" y="1690381"/>
            <a:ext cx="9329270" cy="40778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clock&#10;&#10;Description automatically generated">
            <a:extLst>
              <a:ext uri="{FF2B5EF4-FFF2-40B4-BE49-F238E27FC236}">
                <a16:creationId xmlns:a16="http://schemas.microsoft.com/office/drawing/2014/main" id="{9C843549-22C7-82C5-0519-AADD5EC1C1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486" y="205221"/>
            <a:ext cx="3328768" cy="900000"/>
          </a:xfrm>
          <a:prstGeom prst="rect">
            <a:avLst/>
          </a:prstGeom>
        </p:spPr>
      </p:pic>
      <p:graphicFrame>
        <p:nvGraphicFramePr>
          <p:cNvPr id="5" name="Table 6">
            <a:extLst>
              <a:ext uri="{FF2B5EF4-FFF2-40B4-BE49-F238E27FC236}">
                <a16:creationId xmlns:a16="http://schemas.microsoft.com/office/drawing/2014/main" id="{C7FB57AE-9D0B-6512-F40D-79DFCEFD9CC6}"/>
              </a:ext>
            </a:extLst>
          </p:cNvPr>
          <p:cNvGraphicFramePr>
            <a:graphicFrameLocks noGrp="1"/>
          </p:cNvGraphicFramePr>
          <p:nvPr/>
        </p:nvGraphicFramePr>
        <p:xfrm>
          <a:off x="1701303" y="1456381"/>
          <a:ext cx="8634006" cy="468000"/>
        </p:xfrm>
        <a:graphic>
          <a:graphicData uri="http://schemas.openxmlformats.org/drawingml/2006/table">
            <a:tbl>
              <a:tblPr firstRow="1" bandRow="1">
                <a:tableStyleId>{5C22544A-7EE6-4342-B048-85BDC9FD1C3A}</a:tableStyleId>
              </a:tblPr>
              <a:tblGrid>
                <a:gridCol w="4317003">
                  <a:extLst>
                    <a:ext uri="{9D8B030D-6E8A-4147-A177-3AD203B41FA5}">
                      <a16:colId xmlns:a16="http://schemas.microsoft.com/office/drawing/2014/main" val="3482665261"/>
                    </a:ext>
                  </a:extLst>
                </a:gridCol>
                <a:gridCol w="4317003">
                  <a:extLst>
                    <a:ext uri="{9D8B030D-6E8A-4147-A177-3AD203B41FA5}">
                      <a16:colId xmlns:a16="http://schemas.microsoft.com/office/drawing/2014/main" val="3707825314"/>
                    </a:ext>
                  </a:extLst>
                </a:gridCol>
              </a:tblGrid>
              <a:tr h="468000">
                <a:tc>
                  <a:txBody>
                    <a:bodyPr/>
                    <a:lstStyle/>
                    <a:p>
                      <a:pPr algn="ctr"/>
                      <a:r>
                        <a:rPr lang="en-GB" sz="1600" b="0">
                          <a:solidFill>
                            <a:schemeClr val="bg1"/>
                          </a:solidFill>
                          <a:latin typeface="Segoe UI" panose="020B0502040204020203" pitchFamily="34" charset="0"/>
                          <a:cs typeface="Segoe UI" panose="020B0502040204020203" pitchFamily="34" charset="0"/>
                        </a:rPr>
                        <a:t>Managed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Segoe UI" panose="020B0502040204020203" pitchFamily="34" charset="0"/>
                          <a:cs typeface="Segoe UI" panose="020B0502040204020203" pitchFamily="34" charset="0"/>
                        </a:rPr>
                        <a:t>Projects &amp; Professional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extLst>
                  <a:ext uri="{0D108BD9-81ED-4DB2-BD59-A6C34878D82A}">
                    <a16:rowId xmlns:a16="http://schemas.microsoft.com/office/drawing/2014/main" val="3318479262"/>
                  </a:ext>
                </a:extLst>
              </a:tr>
            </a:tbl>
          </a:graphicData>
        </a:graphic>
      </p:graphicFrame>
      <p:sp>
        <p:nvSpPr>
          <p:cNvPr id="7" name="Rectangle 6">
            <a:extLst>
              <a:ext uri="{FF2B5EF4-FFF2-40B4-BE49-F238E27FC236}">
                <a16:creationId xmlns:a16="http://schemas.microsoft.com/office/drawing/2014/main" id="{C5921CF9-A92F-A327-687C-F793474A752D}"/>
              </a:ext>
            </a:extLst>
          </p:cNvPr>
          <p:cNvSpPr/>
          <p:nvPr/>
        </p:nvSpPr>
        <p:spPr>
          <a:xfrm>
            <a:off x="1779964" y="3942949"/>
            <a:ext cx="8479498" cy="917560"/>
          </a:xfrm>
          <a:prstGeom prst="rect">
            <a:avLst/>
          </a:prstGeom>
          <a:solidFill>
            <a:srgbClr val="39163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 Compliance &amp; Identity</a:t>
            </a:r>
            <a:br>
              <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Identity</a:t>
            </a: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as a Service | Multi-Factor Authentication | Device Management | Threat Management | Information Protection | Application Security </a:t>
            </a:r>
            <a:endPar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59E0948-F160-DCF1-C677-8E7DDB5DBB0D}"/>
              </a:ext>
            </a:extLst>
          </p:cNvPr>
          <p:cNvSpPr/>
          <p:nvPr/>
        </p:nvSpPr>
        <p:spPr>
          <a:xfrm>
            <a:off x="1701302" y="2158380"/>
            <a:ext cx="1800000" cy="1403639"/>
          </a:xfrm>
          <a:prstGeom prst="rect">
            <a:avLst/>
          </a:prstGeom>
          <a:solidFill>
            <a:srgbClr val="6C9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Modern Workplace</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Secure Remote 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Productivity &amp; Teamwork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&amp; Governance</a:t>
            </a:r>
          </a:p>
        </p:txBody>
      </p:sp>
      <p:sp>
        <p:nvSpPr>
          <p:cNvPr id="9" name="Rectangle 8">
            <a:extLst>
              <a:ext uri="{FF2B5EF4-FFF2-40B4-BE49-F238E27FC236}">
                <a16:creationId xmlns:a16="http://schemas.microsoft.com/office/drawing/2014/main" id="{8AA94D7F-E6F9-4E87-4EBD-596E08316896}"/>
              </a:ext>
            </a:extLst>
          </p:cNvPr>
          <p:cNvSpPr/>
          <p:nvPr/>
        </p:nvSpPr>
        <p:spPr>
          <a:xfrm>
            <a:off x="3979304" y="2158380"/>
            <a:ext cx="1800000" cy="1403639"/>
          </a:xfrm>
          <a:prstGeom prst="rect">
            <a:avLst/>
          </a:prstGeom>
          <a:solidFill>
            <a:srgbClr val="809E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Platform</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Adoption &amp; 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Innovation</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E9205615-692D-1359-A532-4FED8312753B}"/>
              </a:ext>
            </a:extLst>
          </p:cNvPr>
          <p:cNvSpPr/>
          <p:nvPr/>
        </p:nvSpPr>
        <p:spPr>
          <a:xfrm>
            <a:off x="6257306" y="2158380"/>
            <a:ext cx="1800000" cy="1403639"/>
          </a:xfrm>
          <a:prstGeom prst="rect">
            <a:avLst/>
          </a:prstGeom>
          <a:solidFill>
            <a:srgbClr val="26226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Analytics &amp; AI</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a:solidFill>
                  <a:prstClr val="white"/>
                </a:solidFill>
                <a:latin typeface="Segoe UI" panose="020B0502040204020203" pitchFamily="34" charset="0"/>
                <a:cs typeface="Segoe UI" panose="020B0502040204020203" pitchFamily="34" charset="0"/>
              </a:rPr>
              <a:t>AI and Machine Learning</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7CD6670F-94D5-FFDE-8CDC-8C5A9FB588AF}"/>
              </a:ext>
            </a:extLst>
          </p:cNvPr>
          <p:cNvSpPr/>
          <p:nvPr/>
        </p:nvSpPr>
        <p:spPr>
          <a:xfrm>
            <a:off x="8535309" y="2158380"/>
            <a:ext cx="1800000" cy="1403639"/>
          </a:xfrm>
          <a:prstGeom prst="rect">
            <a:avLst/>
          </a:prstGeom>
          <a:solidFill>
            <a:srgbClr val="C4B269"/>
          </a:solidFill>
          <a:ln w="38100">
            <a:solidFill>
              <a:srgbClr val="C4B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Apps &amp; Development</a:t>
            </a: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Application Modernisation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Development</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12" name="Table 11">
            <a:extLst>
              <a:ext uri="{FF2B5EF4-FFF2-40B4-BE49-F238E27FC236}">
                <a16:creationId xmlns:a16="http://schemas.microsoft.com/office/drawing/2014/main" id="{15FD78BF-D8B7-1096-6FD4-7E4DF98E10F1}"/>
              </a:ext>
            </a:extLst>
          </p:cNvPr>
          <p:cNvGraphicFramePr>
            <a:graphicFrameLocks noGrp="1"/>
          </p:cNvGraphicFramePr>
          <p:nvPr/>
        </p:nvGraphicFramePr>
        <p:xfrm>
          <a:off x="2959473" y="5117846"/>
          <a:ext cx="5842746" cy="1282955"/>
        </p:xfrm>
        <a:graphic>
          <a:graphicData uri="http://schemas.openxmlformats.org/drawingml/2006/table">
            <a:tbl>
              <a:tblPr firstRow="1" bandRow="1">
                <a:tableStyleId>{5C22544A-7EE6-4342-B048-85BDC9FD1C3A}</a:tableStyleId>
              </a:tblPr>
              <a:tblGrid>
                <a:gridCol w="5842746">
                  <a:extLst>
                    <a:ext uri="{9D8B030D-6E8A-4147-A177-3AD203B41FA5}">
                      <a16:colId xmlns:a16="http://schemas.microsoft.com/office/drawing/2014/main" val="2200681288"/>
                    </a:ext>
                  </a:extLst>
                </a:gridCol>
              </a:tblGrid>
              <a:tr h="470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a:solidFill>
                            <a:schemeClr val="tx2">
                              <a:lumMod val="50000"/>
                            </a:schemeClr>
                          </a:solidFill>
                          <a:latin typeface="Segoe UI" panose="020B0502040204020203" pitchFamily="34" charset="0"/>
                          <a:cs typeface="Segoe UI" panose="020B0502040204020203" pitchFamily="34" charset="0"/>
                        </a:rPr>
                        <a:t>Strategy | Architecture | Design | Engineering | Testing | Deployment | Operations</a:t>
                      </a:r>
                      <a:endParaRPr lang="en-GB" sz="900" b="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870268052"/>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dirty="0">
                          <a:solidFill>
                            <a:schemeClr val="bg1"/>
                          </a:solidFill>
                          <a:latin typeface="Segoe UI" panose="020B0502040204020203" pitchFamily="34" charset="0"/>
                          <a:cs typeface="Segoe UI" panose="020B0502040204020203" pitchFamily="34" charset="0"/>
                        </a:rPr>
                        <a:t>Supporting your business through our technology solutions</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rgbClr val="6C9EA2"/>
                    </a:solidFill>
                  </a:tcPr>
                </a:tc>
                <a:extLst>
                  <a:ext uri="{0D108BD9-81ED-4DB2-BD59-A6C34878D82A}">
                    <a16:rowId xmlns:a16="http://schemas.microsoft.com/office/drawing/2014/main" val="1165347088"/>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dirty="0">
                          <a:solidFill>
                            <a:schemeClr val="tx2">
                              <a:lumMod val="50000"/>
                            </a:schemeClr>
                          </a:solidFill>
                          <a:latin typeface="Segoe UI" panose="020B0502040204020203" pitchFamily="34" charset="0"/>
                          <a:cs typeface="Segoe UI" panose="020B0502040204020203" pitchFamily="34" charset="0"/>
                        </a:rPr>
                        <a:t>DevOps | Agile | Business Change | Project Management | User Training &amp; Education</a:t>
                      </a:r>
                      <a:endParaRPr lang="en-GB" sz="1050" b="0" dirty="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553789052"/>
                  </a:ext>
                </a:extLst>
              </a:tr>
            </a:tbl>
          </a:graphicData>
        </a:graphic>
      </p:graphicFrame>
    </p:spTree>
    <p:custDataLst>
      <p:tags r:id="rId1"/>
    </p:custDataLst>
    <p:extLst>
      <p:ext uri="{BB962C8B-B14F-4D97-AF65-F5344CB8AC3E}">
        <p14:creationId xmlns:p14="http://schemas.microsoft.com/office/powerpoint/2010/main" val="22481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E866490-0D4D-160B-E473-1E0652A296B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7025094" y="4896992"/>
            <a:ext cx="1814977" cy="9393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6600D68-5616-24D9-48A5-5F217D33576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383499" y="1055248"/>
            <a:ext cx="1778000" cy="7515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0441374-7782-0381-160E-6F0AB5077C6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9673352" y="4054503"/>
            <a:ext cx="1866900" cy="668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D81E799-97E9-5C57-B131-FCC56FA21E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9758795" y="1402101"/>
            <a:ext cx="1696014" cy="2958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DF5B1D89-1A26-A465-B63E-CEB78975371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p:blipFill>
        <p:spPr bwMode="auto">
          <a:xfrm>
            <a:off x="804631" y="4022126"/>
            <a:ext cx="1230459" cy="63685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BF5F59A3-63CF-9567-9348-97F3A6BA5A1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891876" y="3069205"/>
            <a:ext cx="1262560" cy="65347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1754C16A-2E1E-2B7E-1497-2A34ADDC336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891876" y="2026139"/>
            <a:ext cx="1262560" cy="653474"/>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239EA178-22AC-E7B3-3511-0240F490EFA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61499" y="5785723"/>
            <a:ext cx="1929251" cy="9985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2C13BF-25E2-7F07-3995-A95D902A38C6}"/>
              </a:ext>
            </a:extLst>
          </p:cNvPr>
          <p:cNvSpPr txBox="1"/>
          <p:nvPr/>
        </p:nvSpPr>
        <p:spPr>
          <a:xfrm>
            <a:off x="308211" y="72078"/>
            <a:ext cx="8570841" cy="923330"/>
          </a:xfrm>
          <a:prstGeom prst="rect">
            <a:avLst/>
          </a:prstGeom>
          <a:noFill/>
        </p:spPr>
        <p:txBody>
          <a:bodyPr wrap="square">
            <a:spAutoFit/>
          </a:bodyPr>
          <a:lstStyle/>
          <a:p>
            <a:r>
              <a:rPr lang="nl-BE" sz="5400" b="1" dirty="0">
                <a:latin typeface="Work Sans" pitchFamily="2" charset="0"/>
              </a:rPr>
              <a:t>Thank you, partners </a:t>
            </a:r>
            <a:r>
              <a:rPr lang="en-US" sz="5400" b="1" dirty="0">
                <a:latin typeface="Work Sans" pitchFamily="2" charset="0"/>
              </a:rPr>
              <a:t>💖</a:t>
            </a:r>
            <a:endParaRPr lang="LID4096" sz="5400" b="1" dirty="0">
              <a:latin typeface="Work Sans" pitchFamily="2" charset="0"/>
            </a:endParaRPr>
          </a:p>
        </p:txBody>
      </p:sp>
      <p:pic>
        <p:nvPicPr>
          <p:cNvPr id="4" name="Picture 18">
            <a:extLst>
              <a:ext uri="{FF2B5EF4-FFF2-40B4-BE49-F238E27FC236}">
                <a16:creationId xmlns:a16="http://schemas.microsoft.com/office/drawing/2014/main" id="{B6530801-1CC0-4B1B-94DA-5DB46863C42C}"/>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p:blipFill>
        <p:spPr bwMode="auto">
          <a:xfrm>
            <a:off x="7279441" y="4130930"/>
            <a:ext cx="1225663" cy="4564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6B04451F-DB01-5042-012E-0FDDE54F33E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p:blipFill>
        <p:spPr bwMode="auto">
          <a:xfrm>
            <a:off x="3670582" y="1335986"/>
            <a:ext cx="1605611" cy="3620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4652D4E1-7513-2A7E-35EA-F12397AC326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p:blipFill>
        <p:spPr bwMode="auto">
          <a:xfrm>
            <a:off x="222505" y="3167602"/>
            <a:ext cx="2183316" cy="4509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a:extLst>
              <a:ext uri="{FF2B5EF4-FFF2-40B4-BE49-F238E27FC236}">
                <a16:creationId xmlns:a16="http://schemas.microsoft.com/office/drawing/2014/main" id="{CA3FA7CB-71EA-EE1F-A6BD-79521544FF92}"/>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p:blipFill>
        <p:spPr bwMode="auto">
          <a:xfrm>
            <a:off x="10052435" y="3182778"/>
            <a:ext cx="1351835" cy="355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54C4797-07FC-102B-CF70-B58537D8F70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26626" b="31998"/>
          <a:stretch/>
        </p:blipFill>
        <p:spPr>
          <a:xfrm>
            <a:off x="6984580" y="2114992"/>
            <a:ext cx="2032368" cy="560681"/>
          </a:xfrm>
          <a:prstGeom prst="rect">
            <a:avLst/>
          </a:prstGeom>
        </p:spPr>
      </p:pic>
      <p:pic>
        <p:nvPicPr>
          <p:cNvPr id="17" name="Picture 16" descr="A blue and white logo&#10;&#10;Description automatically generated">
            <a:extLst>
              <a:ext uri="{FF2B5EF4-FFF2-40B4-BE49-F238E27FC236}">
                <a16:creationId xmlns:a16="http://schemas.microsoft.com/office/drawing/2014/main" id="{38B87471-39BA-0D13-9715-5AE03F8887F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957447" y="4112271"/>
            <a:ext cx="1399636" cy="627293"/>
          </a:xfrm>
          <a:prstGeom prst="rect">
            <a:avLst/>
          </a:prstGeom>
        </p:spPr>
      </p:pic>
      <p:pic>
        <p:nvPicPr>
          <p:cNvPr id="5" name="Picture 4" descr="A logo with a purple and blue design&#10;&#10;Description automatically generated">
            <a:extLst>
              <a:ext uri="{FF2B5EF4-FFF2-40B4-BE49-F238E27FC236}">
                <a16:creationId xmlns:a16="http://schemas.microsoft.com/office/drawing/2014/main" id="{6EDBD9B7-7E51-9C36-7FF9-BBD171E26FC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1306280" y="136245"/>
            <a:ext cx="743431" cy="743431"/>
          </a:xfrm>
          <a:prstGeom prst="rect">
            <a:avLst/>
          </a:prstGeom>
        </p:spPr>
      </p:pic>
      <p:pic>
        <p:nvPicPr>
          <p:cNvPr id="7" name="Picture 6" descr="A black background with grey text&#10;&#10;Description automatically generated">
            <a:extLst>
              <a:ext uri="{FF2B5EF4-FFF2-40B4-BE49-F238E27FC236}">
                <a16:creationId xmlns:a16="http://schemas.microsoft.com/office/drawing/2014/main" id="{2F8249F5-99E0-6788-3537-A214B6193735}"/>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066574" y="1094728"/>
            <a:ext cx="1702912" cy="881390"/>
          </a:xfrm>
          <a:prstGeom prst="rect">
            <a:avLst/>
          </a:prstGeom>
        </p:spPr>
      </p:pic>
      <p:pic>
        <p:nvPicPr>
          <p:cNvPr id="16" name="Picture 15" descr="A blue letters on a black background&#10;&#10;Description automatically generated">
            <a:extLst>
              <a:ext uri="{FF2B5EF4-FFF2-40B4-BE49-F238E27FC236}">
                <a16:creationId xmlns:a16="http://schemas.microsoft.com/office/drawing/2014/main" id="{8CD62D42-0625-219B-10CF-3AD32E9F2E2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8211" y="2261704"/>
            <a:ext cx="2004539" cy="450967"/>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AB6317DA-1541-6E13-4C39-C5E5DDF6A94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778711" y="2059197"/>
            <a:ext cx="1933418" cy="575955"/>
          </a:xfrm>
          <a:prstGeom prst="rect">
            <a:avLst/>
          </a:prstGeom>
        </p:spPr>
      </p:pic>
      <p:pic>
        <p:nvPicPr>
          <p:cNvPr id="22" name="Picture 21" descr="A close-up of a logo&#10;&#10;Description automatically generated">
            <a:extLst>
              <a:ext uri="{FF2B5EF4-FFF2-40B4-BE49-F238E27FC236}">
                <a16:creationId xmlns:a16="http://schemas.microsoft.com/office/drawing/2014/main" id="{5476C600-5EA8-6522-2B1C-71FA0F66B308}"/>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386652" y="5105526"/>
            <a:ext cx="2413289" cy="674069"/>
          </a:xfrm>
          <a:prstGeom prst="rect">
            <a:avLst/>
          </a:prstGeom>
        </p:spPr>
      </p:pic>
      <p:pic>
        <p:nvPicPr>
          <p:cNvPr id="26" name="Picture 25" descr="A logo with a black background&#10;&#10;Description automatically generated">
            <a:extLst>
              <a:ext uri="{FF2B5EF4-FFF2-40B4-BE49-F238E27FC236}">
                <a16:creationId xmlns:a16="http://schemas.microsoft.com/office/drawing/2014/main" id="{1DFD5075-8E3C-62F1-8DCE-71C254D26A0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905828" y="3016251"/>
            <a:ext cx="1972890" cy="712556"/>
          </a:xfrm>
          <a:prstGeom prst="rect">
            <a:avLst/>
          </a:prstGeom>
        </p:spPr>
      </p:pic>
      <p:pic>
        <p:nvPicPr>
          <p:cNvPr id="28" name="Picture 27" descr="A black background with blue text&#10;&#10;Description automatically generated">
            <a:extLst>
              <a:ext uri="{FF2B5EF4-FFF2-40B4-BE49-F238E27FC236}">
                <a16:creationId xmlns:a16="http://schemas.microsoft.com/office/drawing/2014/main" id="{C3F88812-7B43-33FE-3C88-53959DC25859}"/>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584903" y="5846464"/>
            <a:ext cx="1694538" cy="877056"/>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4784D16E-5D47-559D-D2D9-FDE9D702D8E9}"/>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369793" y="6071613"/>
            <a:ext cx="1682642" cy="426757"/>
          </a:xfrm>
          <a:prstGeom prst="rect">
            <a:avLst/>
          </a:prstGeom>
        </p:spPr>
      </p:pic>
    </p:spTree>
    <p:extLst>
      <p:ext uri="{BB962C8B-B14F-4D97-AF65-F5344CB8AC3E}">
        <p14:creationId xmlns:p14="http://schemas.microsoft.com/office/powerpoint/2010/main" val="1993828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2C13BF-25E2-7F07-3995-A95D902A38C6}"/>
              </a:ext>
            </a:extLst>
          </p:cNvPr>
          <p:cNvSpPr txBox="1"/>
          <p:nvPr/>
        </p:nvSpPr>
        <p:spPr>
          <a:xfrm>
            <a:off x="2421261" y="166226"/>
            <a:ext cx="8570841" cy="923330"/>
          </a:xfrm>
          <a:prstGeom prst="rect">
            <a:avLst/>
          </a:prstGeom>
          <a:noFill/>
        </p:spPr>
        <p:txBody>
          <a:bodyPr wrap="square">
            <a:spAutoFit/>
          </a:bodyPr>
          <a:lstStyle/>
          <a:p>
            <a:r>
              <a:rPr lang="nl-BE" sz="5400" b="1" dirty="0" err="1">
                <a:latin typeface="Work Sans" pitchFamily="2" charset="0"/>
              </a:rPr>
              <a:t>Session</a:t>
            </a:r>
            <a:r>
              <a:rPr lang="nl-BE" sz="5400" b="1" dirty="0">
                <a:latin typeface="Work Sans" pitchFamily="2" charset="0"/>
              </a:rPr>
              <a:t> Feedback</a:t>
            </a:r>
            <a:r>
              <a:rPr lang="en-US" sz="5400" b="1" dirty="0">
                <a:latin typeface="Work Sans" pitchFamily="2" charset="0"/>
              </a:rPr>
              <a:t>💖</a:t>
            </a:r>
            <a:endParaRPr lang="LID4096" sz="5400" b="1" dirty="0">
              <a:latin typeface="Work Sans" pitchFamily="2" charset="0"/>
            </a:endParaRPr>
          </a:p>
        </p:txBody>
      </p:sp>
      <p:pic>
        <p:nvPicPr>
          <p:cNvPr id="5" name="Picture 4">
            <a:extLst>
              <a:ext uri="{FF2B5EF4-FFF2-40B4-BE49-F238E27FC236}">
                <a16:creationId xmlns:a16="http://schemas.microsoft.com/office/drawing/2014/main" id="{72E5FB7D-A168-5779-4EDC-ADF975F04B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848813" y="1181813"/>
            <a:ext cx="4494374" cy="4494374"/>
          </a:xfrm>
          <a:prstGeom prst="rect">
            <a:avLst/>
          </a:prstGeom>
        </p:spPr>
      </p:pic>
      <p:sp>
        <p:nvSpPr>
          <p:cNvPr id="7" name="TextBox 6">
            <a:extLst>
              <a:ext uri="{FF2B5EF4-FFF2-40B4-BE49-F238E27FC236}">
                <a16:creationId xmlns:a16="http://schemas.microsoft.com/office/drawing/2014/main" id="{67028A06-C8FF-8437-6D15-1A5910BBB805}"/>
              </a:ext>
            </a:extLst>
          </p:cNvPr>
          <p:cNvSpPr txBox="1"/>
          <p:nvPr/>
        </p:nvSpPr>
        <p:spPr>
          <a:xfrm>
            <a:off x="0" y="5676187"/>
            <a:ext cx="12192000" cy="584775"/>
          </a:xfrm>
          <a:prstGeom prst="rect">
            <a:avLst/>
          </a:prstGeom>
          <a:noFill/>
        </p:spPr>
        <p:txBody>
          <a:bodyPr wrap="square">
            <a:spAutoFit/>
          </a:bodyPr>
          <a:lstStyle/>
          <a:p>
            <a:pPr algn="ctr"/>
            <a:r>
              <a:rPr lang="LID4096" sz="3200" dirty="0"/>
              <a:t>https://bit.ly/dMC202</a:t>
            </a:r>
            <a:r>
              <a:rPr lang="nl-BE" sz="3200" dirty="0"/>
              <a:t>4</a:t>
            </a:r>
            <a:r>
              <a:rPr lang="LID4096" sz="3200" dirty="0"/>
              <a:t>_SessionFeedback</a:t>
            </a:r>
          </a:p>
        </p:txBody>
      </p:sp>
      <p:pic>
        <p:nvPicPr>
          <p:cNvPr id="6" name="Picture 5" descr="A logo with a purple and blue design&#10;&#10;Description automatically generated">
            <a:extLst>
              <a:ext uri="{FF2B5EF4-FFF2-40B4-BE49-F238E27FC236}">
                <a16:creationId xmlns:a16="http://schemas.microsoft.com/office/drawing/2014/main" id="{F1B03EEC-C24F-7EFC-B0F5-2D7BDD1777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85466" y="166226"/>
            <a:ext cx="1025637" cy="1025637"/>
          </a:xfrm>
          <a:prstGeom prst="rect">
            <a:avLst/>
          </a:prstGeom>
        </p:spPr>
      </p:pic>
    </p:spTree>
    <p:extLst>
      <p:ext uri="{BB962C8B-B14F-4D97-AF65-F5344CB8AC3E}">
        <p14:creationId xmlns:p14="http://schemas.microsoft.com/office/powerpoint/2010/main" val="3682278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141719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33181"/>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632704"/>
            <a:ext cx="1225296" cy="1225296"/>
          </a:xfrm>
          <a:prstGeom prst="rect">
            <a:avLst/>
          </a:prstGeom>
        </p:spPr>
      </p:pic>
    </p:spTree>
    <p:extLst>
      <p:ext uri="{BB962C8B-B14F-4D97-AF65-F5344CB8AC3E}">
        <p14:creationId xmlns:p14="http://schemas.microsoft.com/office/powerpoint/2010/main" val="3019302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818188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2"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253805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375307" y="1536174"/>
            <a:ext cx="8480450" cy="3785652"/>
          </a:xfrm>
          <a:prstGeom prst="rect">
            <a:avLst/>
          </a:prstGeom>
          <a:noFill/>
        </p:spPr>
        <p:txBody>
          <a:bodyPr wrap="square">
            <a:spAutoFit/>
          </a:bodyPr>
          <a:lstStyle/>
          <a:p>
            <a:r>
              <a:rPr lang="en-GB" sz="6000" dirty="0">
                <a:solidFill>
                  <a:srgbClr val="0070C0"/>
                </a:solidFill>
                <a:effectLst/>
              </a:rPr>
              <a:t>Also know as </a:t>
            </a:r>
          </a:p>
          <a:p>
            <a:pPr marL="285750" indent="-285750">
              <a:buFont typeface="Arial" panose="020B0604020202020204" pitchFamily="34" charset="0"/>
              <a:buChar char="•"/>
            </a:pPr>
            <a:r>
              <a:rPr lang="en-GB" sz="6000" dirty="0" err="1">
                <a:solidFill>
                  <a:srgbClr val="0070C0"/>
                </a:solidFill>
                <a:effectLst/>
              </a:rPr>
              <a:t>Impostorism</a:t>
            </a:r>
            <a:endParaRPr lang="en-GB" sz="6000" dirty="0">
              <a:solidFill>
                <a:srgbClr val="0070C0"/>
              </a:solidFill>
            </a:endParaRPr>
          </a:p>
          <a:p>
            <a:pPr marL="285750" indent="-285750">
              <a:buFont typeface="Arial" panose="020B0604020202020204" pitchFamily="34" charset="0"/>
              <a:buChar char="•"/>
            </a:pPr>
            <a:r>
              <a:rPr lang="en-GB" sz="6000" dirty="0">
                <a:solidFill>
                  <a:srgbClr val="0070C0"/>
                </a:solidFill>
                <a:effectLst/>
              </a:rPr>
              <a:t>Impostor Phenomenon</a:t>
            </a:r>
          </a:p>
          <a:p>
            <a:pPr marL="285750" indent="-285750">
              <a:buFont typeface="Arial" panose="020B0604020202020204" pitchFamily="34" charset="0"/>
              <a:buChar char="•"/>
            </a:pPr>
            <a:r>
              <a:rPr lang="en-GB" sz="6000" dirty="0">
                <a:solidFill>
                  <a:srgbClr val="0070C0"/>
                </a:solidFill>
                <a:effectLst/>
              </a:rPr>
              <a:t>Fraud Syndrome</a:t>
            </a:r>
            <a:endParaRPr lang="en-GB" sz="60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1787C3-0622-3D2B-F676-D2A8F1600860}"/>
              </a:ext>
            </a:extLst>
          </p:cNvPr>
          <p:cNvSpPr txBox="1"/>
          <p:nvPr/>
        </p:nvSpPr>
        <p:spPr>
          <a:xfrm>
            <a:off x="1403298" y="1074509"/>
            <a:ext cx="9385403" cy="4708981"/>
          </a:xfrm>
          <a:prstGeom prst="rect">
            <a:avLst/>
          </a:prstGeom>
          <a:noFill/>
        </p:spPr>
        <p:txBody>
          <a:bodyPr wrap="square">
            <a:spAutoFit/>
          </a:bodyPr>
          <a:lstStyle/>
          <a:p>
            <a:pPr algn="ctr"/>
            <a:r>
              <a:rPr lang="en-GB" sz="4400" dirty="0"/>
              <a:t>“You’re not alone:</a:t>
            </a:r>
          </a:p>
          <a:p>
            <a:pPr algn="ctr"/>
            <a:r>
              <a:rPr lang="en-GB" sz="4400" dirty="0"/>
              <a:t>According to a study conducted by </a:t>
            </a:r>
            <a:r>
              <a:rPr lang="en-GB" sz="4400" dirty="0" err="1"/>
              <a:t>Repec</a:t>
            </a:r>
            <a:r>
              <a:rPr lang="en-GB" sz="4000" dirty="0"/>
              <a:t>, </a:t>
            </a:r>
          </a:p>
          <a:p>
            <a:pPr algn="ctr"/>
            <a:r>
              <a:rPr lang="en-GB" sz="8000" b="1" dirty="0">
                <a:solidFill>
                  <a:srgbClr val="0070C0"/>
                </a:solidFill>
              </a:rPr>
              <a:t>76.92% of people </a:t>
            </a:r>
          </a:p>
          <a:p>
            <a:pPr algn="ctr"/>
            <a:r>
              <a:rPr lang="en-GB" sz="4400" dirty="0"/>
              <a:t>experience at least one symptom of imposter syndrome.”</a:t>
            </a:r>
          </a:p>
        </p:txBody>
      </p:sp>
    </p:spTree>
    <p:extLst>
      <p:ext uri="{BB962C8B-B14F-4D97-AF65-F5344CB8AC3E}">
        <p14:creationId xmlns:p14="http://schemas.microsoft.com/office/powerpoint/2010/main" val="3110984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a:t>
            </a:r>
            <a:r>
              <a:rPr lang="en-US" sz="8000" dirty="0" err="1"/>
              <a:t>Tennat</a:t>
            </a:r>
            <a:endParaRPr lang="en-US" sz="8000" dirty="0"/>
          </a:p>
        </p:txBody>
      </p:sp>
    </p:spTree>
    <p:extLst>
      <p:ext uri="{BB962C8B-B14F-4D97-AF65-F5344CB8AC3E}">
        <p14:creationId xmlns:p14="http://schemas.microsoft.com/office/powerpoint/2010/main" val="2729231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5.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3662</Words>
  <Application>Microsoft Office PowerPoint</Application>
  <PresentationFormat>Widescreen</PresentationFormat>
  <Paragraphs>515</Paragraphs>
  <Slides>154</Slides>
  <Notes>131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154</vt:i4>
      </vt:variant>
    </vt:vector>
  </HeadingPairs>
  <TitlesOfParts>
    <vt:vector size="163" baseType="lpstr">
      <vt:lpstr>Aptos</vt:lpstr>
      <vt:lpstr>Aptos Display</vt:lpstr>
      <vt:lpstr>Arial</vt:lpstr>
      <vt:lpstr>Calibri</vt:lpstr>
      <vt:lpstr>inherit</vt:lpstr>
      <vt:lpstr>Segoe UI</vt:lpstr>
      <vt:lpstr>TWK Lausanne</vt:lpstr>
      <vt:lpstr>Work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154</cp:revision>
  <dcterms:created xsi:type="dcterms:W3CDTF">2024-08-07T17:48:28Z</dcterms:created>
  <dcterms:modified xsi:type="dcterms:W3CDTF">2024-10-09T06:06:52Z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